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38AC-C03D-4CD7-A3ED-F65D7B33F543}" type="datetimeFigureOut">
              <a:rPr lang="uk-UA" smtClean="0"/>
              <a:t>25.01.2023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350F-D2CB-4C40-BED6-8121C1665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0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38AC-C03D-4CD7-A3ED-F65D7B33F543}" type="datetimeFigureOut">
              <a:rPr lang="uk-UA" smtClean="0"/>
              <a:t>25.01.2023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350F-D2CB-4C40-BED6-8121C1665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004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38AC-C03D-4CD7-A3ED-F65D7B33F543}" type="datetimeFigureOut">
              <a:rPr lang="uk-UA" smtClean="0"/>
              <a:t>25.01.2023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350F-D2CB-4C40-BED6-8121C1665C16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21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38AC-C03D-4CD7-A3ED-F65D7B33F543}" type="datetimeFigureOut">
              <a:rPr lang="uk-UA" smtClean="0"/>
              <a:t>25.01.2023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350F-D2CB-4C40-BED6-8121C1665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0728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38AC-C03D-4CD7-A3ED-F65D7B33F543}" type="datetimeFigureOut">
              <a:rPr lang="uk-UA" smtClean="0"/>
              <a:t>25.01.2023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350F-D2CB-4C40-BED6-8121C1665C16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3866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38AC-C03D-4CD7-A3ED-F65D7B33F543}" type="datetimeFigureOut">
              <a:rPr lang="uk-UA" smtClean="0"/>
              <a:t>25.01.2023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350F-D2CB-4C40-BED6-8121C1665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8575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38AC-C03D-4CD7-A3ED-F65D7B33F543}" type="datetimeFigureOut">
              <a:rPr lang="uk-UA" smtClean="0"/>
              <a:t>25.01.2023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350F-D2CB-4C40-BED6-8121C1665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98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38AC-C03D-4CD7-A3ED-F65D7B33F543}" type="datetimeFigureOut">
              <a:rPr lang="uk-UA" smtClean="0"/>
              <a:t>25.01.2023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350F-D2CB-4C40-BED6-8121C1665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12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38AC-C03D-4CD7-A3ED-F65D7B33F543}" type="datetimeFigureOut">
              <a:rPr lang="uk-UA" smtClean="0"/>
              <a:t>25.01.2023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350F-D2CB-4C40-BED6-8121C1665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57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38AC-C03D-4CD7-A3ED-F65D7B33F543}" type="datetimeFigureOut">
              <a:rPr lang="uk-UA" smtClean="0"/>
              <a:t>25.01.2023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350F-D2CB-4C40-BED6-8121C1665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60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38AC-C03D-4CD7-A3ED-F65D7B33F543}" type="datetimeFigureOut">
              <a:rPr lang="uk-UA" smtClean="0"/>
              <a:t>25.01.2023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350F-D2CB-4C40-BED6-8121C1665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245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38AC-C03D-4CD7-A3ED-F65D7B33F543}" type="datetimeFigureOut">
              <a:rPr lang="uk-UA" smtClean="0"/>
              <a:t>25.01.2023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350F-D2CB-4C40-BED6-8121C1665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929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38AC-C03D-4CD7-A3ED-F65D7B33F543}" type="datetimeFigureOut">
              <a:rPr lang="uk-UA" smtClean="0"/>
              <a:t>25.01.2023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350F-D2CB-4C40-BED6-8121C1665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410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38AC-C03D-4CD7-A3ED-F65D7B33F543}" type="datetimeFigureOut">
              <a:rPr lang="uk-UA" smtClean="0"/>
              <a:t>25.01.2023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350F-D2CB-4C40-BED6-8121C1665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34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38AC-C03D-4CD7-A3ED-F65D7B33F543}" type="datetimeFigureOut">
              <a:rPr lang="uk-UA" smtClean="0"/>
              <a:t>25.01.2023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350F-D2CB-4C40-BED6-8121C1665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9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38AC-C03D-4CD7-A3ED-F65D7B33F543}" type="datetimeFigureOut">
              <a:rPr lang="uk-UA" smtClean="0"/>
              <a:t>25.01.2023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350F-D2CB-4C40-BED6-8121C1665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860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638AC-C03D-4CD7-A3ED-F65D7B33F543}" type="datetimeFigureOut">
              <a:rPr lang="uk-UA" smtClean="0"/>
              <a:t>25.01.2023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65350F-D2CB-4C40-BED6-8121C1665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743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922" y="1268362"/>
            <a:ext cx="9026014" cy="1504335"/>
          </a:xfrm>
        </p:spPr>
        <p:txBody>
          <a:bodyPr/>
          <a:lstStyle/>
          <a:p>
            <a:pPr algn="ctr"/>
            <a:r>
              <a:rPr lang="uk-UA" sz="6000" dirty="0">
                <a:latin typeface="Arial Black" panose="020B0A04020102020204" pitchFamily="34" charset="0"/>
              </a:rPr>
              <a:t>Атестація педагогів: що нового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485" y="3138478"/>
            <a:ext cx="6606888" cy="304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646" y="1"/>
            <a:ext cx="8596668" cy="1224116"/>
          </a:xfrm>
        </p:spPr>
        <p:txBody>
          <a:bodyPr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Атестаційні комісії утворюються: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646" y="1224117"/>
            <a:ext cx="8894369" cy="3791973"/>
          </a:xfrm>
        </p:spPr>
        <p:txBody>
          <a:bodyPr>
            <a:normAutofit fontScale="92500" lnSpcReduction="20000"/>
          </a:bodyPr>
          <a:lstStyle/>
          <a:p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рівня − у закладах освіти, де працює 15 і більше педагогічних працівників;</a:t>
            </a:r>
          </a:p>
          <a:p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рівня − в органах управління освітою сільських, селищних і міських рад;</a:t>
            </a:r>
          </a:p>
          <a:p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рівня − в органах управління освітою обласних, Київської та Севастопольської міських держадміністрацій, </a:t>
            </a:r>
            <a:r>
              <a:rPr lang="uk-UA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МОНмолодьспорту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 Крим.</a:t>
            </a:r>
          </a:p>
          <a:p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складі комісії − не менше п’яти осіб, зокрема голова й секретар.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378" y="4532672"/>
            <a:ext cx="2044369" cy="19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6245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працівник вправі бути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присутнім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поданих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89239"/>
            <a:ext cx="8596668" cy="39673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комісія оформлює протоколом за підписами голови й секретаря. На підставі рішення секретар оформлює атестаційний лист у двох примірниках: один докладають до особової справи працівника, а другий − протягом 3 роб. днів надають педагогу на ознайомлення під підпис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Рішення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 вводяться в дію наказом директора закладу освіти протягом трьох робочих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днів.</a:t>
            </a:r>
          </a:p>
          <a:p>
            <a:pPr marL="0" indent="0">
              <a:buNone/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незгоди з рішенням комісії працівники мають право на апеляцію, яка розглядається у строк 15 роб. днів.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701" y="594851"/>
            <a:ext cx="2235841" cy="26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4968"/>
            <a:ext cx="9453716" cy="1060245"/>
          </a:xfrm>
        </p:spPr>
        <p:txBody>
          <a:bodyPr/>
          <a:lstStyle/>
          <a:p>
            <a:pPr algn="ctr"/>
            <a:r>
              <a:rPr lang="ru-RU" dirty="0" err="1">
                <a:latin typeface="Arial Black" panose="020B0A04020102020204" pitchFamily="34" charset="0"/>
              </a:rPr>
              <a:t>Атестація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педагогів</a:t>
            </a:r>
            <a:r>
              <a:rPr lang="ru-RU" dirty="0">
                <a:latin typeface="Arial Black" panose="020B0A04020102020204" pitchFamily="34" charset="0"/>
              </a:rPr>
              <a:t> в </a:t>
            </a:r>
            <a:r>
              <a:rPr lang="ru-RU" dirty="0" err="1">
                <a:latin typeface="Arial Black" panose="020B0A04020102020204" pitchFamily="34" charset="0"/>
              </a:rPr>
              <a:t>умовах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війни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592" y="1238865"/>
            <a:ext cx="8596668" cy="52596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війни МОН видало лист про перенесення атестації. </a:t>
            </a: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ним, якщо атестацію неможливо провести у заплановані терміни через ситуацію в регіоні, то, як виняток, її можна перенести.</a:t>
            </a: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про перенесення атестації на один рік можуть ухвалювати атестаційні комісії в будь-які строки та з будь-яких поважних причин.</a:t>
            </a: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атестації за педагогами до наступної чергової атестації зберігаються раніше присвоєні їм кваліфікаційні категорії (тарифні розряди) та педагогічні звання.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 ситуація у регіоні дозволяє, то проведіть атестацію педагогів. Завдяки цьому вони отримають належні їм, вищі, кваліфікаційні категорії (тарифні розряди) та педагогічні звання, а отже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підвищаться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розміри їхніх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заробітних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30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412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Ось </a:t>
            </a:r>
            <a:r>
              <a:rPr lang="ru-RU" dirty="0" err="1">
                <a:latin typeface="Arial Black" panose="020B0A04020102020204" pitchFamily="34" charset="0"/>
              </a:rPr>
              <a:t>кілька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порад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щодо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організації</a:t>
            </a:r>
            <a:r>
              <a:rPr lang="ru-RU" dirty="0">
                <a:latin typeface="Arial Black" panose="020B0A04020102020204" pitchFamily="34" charset="0"/>
              </a:rPr>
              <a:t> та </a:t>
            </a:r>
            <a:r>
              <a:rPr lang="ru-RU" dirty="0" err="1">
                <a:latin typeface="Arial Black" panose="020B0A04020102020204" pitchFamily="34" charset="0"/>
              </a:rPr>
              <a:t>проведення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цьогорічної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атестації</a:t>
            </a:r>
            <a:r>
              <a:rPr lang="ru-RU" dirty="0">
                <a:latin typeface="Arial Black" panose="020B0A04020102020204" pitchFamily="34" charset="0"/>
              </a:rPr>
              <a:t>: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353" y="2381814"/>
            <a:ext cx="8776382" cy="4077979"/>
          </a:xfrm>
        </p:spPr>
        <p:txBody>
          <a:bodyPr>
            <a:normAutofit fontScale="92500" lnSpcReduction="10000"/>
          </a:bodyPr>
          <a:lstStyle/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Скоротіть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членів атестаційної комісії до мінімальної.</a:t>
            </a:r>
          </a:p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Проведіть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 атестаційної комісії онлайн: як за участі педагогічних працівників, так і якщо вони не мають змоги долучитися.</a:t>
            </a:r>
          </a:p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не </a:t>
            </a:r>
            <a:r>
              <a:rPr lang="uk-UA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зʼявився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засідання атестаційної комісії, вважайте неявку як відсутність з об’єктивних причин.</a:t>
            </a:r>
          </a:p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насамкінець. Який би з варіантів цьогорічної атестації ви не обрали б, передусім керуйтеся інтересами педагогічного працівника, який атестується.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216" y="1297857"/>
            <a:ext cx="1663220" cy="179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1730"/>
            <a:ext cx="8596668" cy="13568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>
                <a:latin typeface="Arial Black" panose="020B0A04020102020204" pitchFamily="34" charset="0"/>
              </a:rPr>
              <a:t>Атестація педагогічних працівників тлумачиться як система заходів, спрямована на всебічне комплексне оцінювання педагогічної діяльності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219" y="1548582"/>
            <a:ext cx="9394723" cy="5073444"/>
          </a:xfrm>
        </p:spPr>
        <p:txBody>
          <a:bodyPr>
            <a:normAutofit/>
          </a:bodyPr>
          <a:lstStyle/>
          <a:p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Нове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атестацію педагогічних працівників набере чинності з 1 вересня 2023 року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Звання, що були присвоєні раніше, залишаться дійсними.</a:t>
            </a:r>
          </a:p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Новопризначені педагоги отримають право подаватися на проходження атестації вже через рік.</a:t>
            </a:r>
          </a:p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допущення до атестації з 2023 року мінімальний обсяг підвищення кваліфікації − не менше 120 год./4 кредити ЄКТС, а для педагогів закладів загальної середньої та професійної (професійно-технічної) освіти − не менше 150 год./5 кредитів ЄКТС.</a:t>
            </a:r>
          </a:p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Чітко встановлено, що успішна сертифікація «автоматично» зараховується як проходження атестації з присвоєнням наступної кваліфікаційної категорії, педагогічного звання, або підтвердженням вищої кваліфікаційної категорії, педагогічного звання.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79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1394"/>
            <a:ext cx="8596668" cy="9832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Arial Black" panose="020B0A04020102020204" pitchFamily="34" charset="0"/>
              </a:rPr>
              <a:t>Нові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дати</a:t>
            </a:r>
            <a:r>
              <a:rPr lang="ru-RU" dirty="0">
                <a:latin typeface="Arial Black" panose="020B0A04020102020204" pitchFamily="34" charset="0"/>
              </a:rPr>
              <a:t> в </a:t>
            </a:r>
            <a:r>
              <a:rPr lang="ru-RU" dirty="0" err="1">
                <a:latin typeface="Arial Black" panose="020B0A04020102020204" pitchFamily="34" charset="0"/>
              </a:rPr>
              <a:t>атестаційному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періоді</a:t>
            </a:r>
            <a:r>
              <a:rPr lang="ru-RU" dirty="0">
                <a:latin typeface="Arial Black" panose="020B0A04020102020204" pitchFamily="34" charset="0"/>
              </a:rPr>
              <a:t>: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723" y="1194619"/>
            <a:ext cx="9023279" cy="4522278"/>
          </a:xfrm>
        </p:spPr>
        <p:txBody>
          <a:bodyPr>
            <a:normAutofit lnSpcReduction="1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 вересня − утворення атестаційних комісій;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 грудня − затвердження списків педагогічних працівників і строків їхньої атестації, графіку проведення засідань комісії, термінів та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надання документів;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15 січня − прийняття заяв на проведення позачергової атестації з ініціативи педагогічних працівників;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25 квітня − ухвалення рішення атестаційної комісії про результати атестації.</a:t>
            </a:r>
          </a:p>
          <a:p>
            <a:endParaRPr lang="uk-UA" sz="2400" dirty="0"/>
          </a:p>
          <a:p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740" y="2954313"/>
            <a:ext cx="1782832" cy="226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797" y="283105"/>
            <a:ext cx="8596668" cy="1320800"/>
          </a:xfrm>
        </p:spPr>
        <p:txBody>
          <a:bodyPr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За результатами атестації передбачають: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380" y="2077884"/>
            <a:ext cx="8909118" cy="4145935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 відповідність/невідповідність педагогічного працівника займаній посаді;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присвоювати наступну, понижувати чи підтверджувати кваліфікаційну категорію;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підтверджувати/не підтверджувати, присвоювати/не присвоювати педагогічне звання;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присвоювати або підтверджувати тарифний розряд.</a:t>
            </a:r>
          </a:p>
          <a:p>
            <a:pPr marL="0" indent="0">
              <a:buNone/>
            </a:pP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821"/>
            <a:ext cx="1644802" cy="16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624" y="250722"/>
            <a:ext cx="8596668" cy="9832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Arial Black" panose="020B0A04020102020204" pitchFamily="34" charset="0"/>
              </a:rPr>
              <a:t>Вимоги</a:t>
            </a:r>
            <a:r>
              <a:rPr lang="ru-RU" dirty="0">
                <a:latin typeface="Arial Black" panose="020B0A04020102020204" pitchFamily="34" charset="0"/>
              </a:rPr>
              <a:t> для </a:t>
            </a:r>
            <a:r>
              <a:rPr lang="ru-RU" dirty="0" err="1">
                <a:latin typeface="Arial Black" panose="020B0A04020102020204" pitchFamily="34" charset="0"/>
              </a:rPr>
              <a:t>присвоєння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кваліфікаційних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категорій</a:t>
            </a:r>
            <a:endParaRPr lang="uk-UA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307770"/>
              </p:ext>
            </p:extLst>
          </p:nvPr>
        </p:nvGraphicFramePr>
        <p:xfrm>
          <a:off x="677863" y="1444625"/>
          <a:ext cx="8596312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спеціаліст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рік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кваліфікований робітник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фаховий молодший бакалавр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молодший бакалавр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 (спеціаліст)</a:t>
                      </a:r>
                    </a:p>
                    <a:p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спеціаліст І категорії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років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 (спеціаліст)</a:t>
                      </a:r>
                    </a:p>
                    <a:p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спеціаліст ІІ категорії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роки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молодший бакалавр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 (спеціаліст)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спеціаліст вищої категорії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років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 (спеціаліст)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рік</a:t>
                      </a:r>
                    </a:p>
                    <a:p>
                      <a:r>
                        <a:rPr lang="uk-UA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освітньо</a:t>
                      </a: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-науковий/</a:t>
                      </a:r>
                      <a:r>
                        <a:rPr lang="uk-UA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освітньо</a:t>
                      </a: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-творчий ступінь</a:t>
                      </a:r>
                    </a:p>
                    <a:p>
                      <a:endParaRPr lang="uk-U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356" y="1561214"/>
            <a:ext cx="2803960" cy="293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29" y="108155"/>
            <a:ext cx="8949538" cy="132080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latin typeface="Arial Black" panose="020B0A04020102020204" pitchFamily="34" charset="0"/>
              </a:rPr>
              <a:t>Педагогічні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звання</a:t>
            </a:r>
            <a:r>
              <a:rPr lang="ru-RU" sz="2800" dirty="0">
                <a:latin typeface="Arial Black" panose="020B0A04020102020204" pitchFamily="34" charset="0"/>
              </a:rPr>
              <a:t/>
            </a:r>
            <a:br>
              <a:rPr lang="ru-RU" sz="2800" dirty="0">
                <a:latin typeface="Arial Black" panose="020B0A04020102020204" pitchFamily="34" charset="0"/>
              </a:rPr>
            </a:br>
            <a:r>
              <a:rPr lang="ru-RU" sz="2800" dirty="0" err="1" smtClean="0">
                <a:latin typeface="Arial Black" panose="020B0A04020102020204" pitchFamily="34" charset="0"/>
              </a:rPr>
              <a:t>присвоюватимуться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лише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педпрацівникам</a:t>
            </a:r>
            <a:r>
              <a:rPr lang="ru-RU" sz="2800" dirty="0"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</a:rPr>
              <a:t>які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відповідають</a:t>
            </a:r>
            <a:r>
              <a:rPr lang="ru-RU" sz="2800" dirty="0">
                <a:latin typeface="Arial Black" panose="020B0A04020102020204" pitchFamily="34" charset="0"/>
              </a:rPr>
              <a:t> таким </a:t>
            </a:r>
            <a:r>
              <a:rPr lang="ru-RU" sz="2800" dirty="0" err="1">
                <a:latin typeface="Arial Black" panose="020B0A04020102020204" pitchFamily="34" charset="0"/>
              </a:rPr>
              <a:t>критеріям</a:t>
            </a:r>
            <a:r>
              <a:rPr lang="ru-RU" sz="2800" dirty="0">
                <a:latin typeface="Arial Black" panose="020B0A04020102020204" pitchFamily="34" charset="0"/>
              </a:rPr>
              <a:t>:</a:t>
            </a:r>
            <a:br>
              <a:rPr lang="ru-RU" sz="2800" dirty="0">
                <a:latin typeface="Arial Black" panose="020B0A04020102020204" pitchFamily="34" charset="0"/>
              </a:rPr>
            </a:br>
            <a:endParaRPr lang="uk-UA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784555"/>
            <a:ext cx="8791131" cy="4256807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кваліфікаційну категорію «спеціаліст І категорії» чи «спеціаліст вищої категорії»;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 участь у процедурах і заходах, пов’язаних із забезпеченням якості освіти та/або впровадженням інновацій, педагогічних новацій і технологій у системі освіти;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визнані переможцями, лауреатами міжнародних, всеукраїнських фахових конкурсів.</a:t>
            </a:r>
          </a:p>
        </p:txBody>
      </p:sp>
    </p:spTree>
    <p:extLst>
      <p:ext uri="{BB962C8B-B14F-4D97-AF65-F5344CB8AC3E}">
        <p14:creationId xmlns:p14="http://schemas.microsoft.com/office/powerpoint/2010/main" val="24173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14258"/>
            <a:ext cx="8596668" cy="1320800"/>
          </a:xfrm>
        </p:spPr>
        <p:txBody>
          <a:bodyPr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Чергова та позачергова атестації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215148"/>
            <a:ext cx="8596668" cy="2826214"/>
          </a:xfrm>
        </p:spPr>
        <p:txBody>
          <a:bodyPr>
            <a:normAutofit lnSpcReduction="10000"/>
          </a:bodyPr>
          <a:lstStyle/>
          <a:p>
            <a:endParaRPr lang="uk-UA" dirty="0"/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необхідних освітнього рівня та стажу педагогічної роботи;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 переможцем, лауреатом міжнародних, всеукраїнських фахових конкурсів;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-наукового/творчого ступеня;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успішне проходження сертифікації;</a:t>
            </a:r>
          </a:p>
          <a:p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909" y="1900309"/>
            <a:ext cx="8448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909" y="2492477"/>
            <a:ext cx="8052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Позачергова − з ініціативи педагога − за відповідності одній з умов</a:t>
            </a:r>
            <a:r>
              <a:rPr lang="uk-UA" dirty="0" smtClean="0"/>
              <a:t>: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178"/>
          <a:stretch/>
        </p:blipFill>
        <p:spPr>
          <a:xfrm>
            <a:off x="7869617" y="3084645"/>
            <a:ext cx="2239535" cy="2387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1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355" y="614516"/>
            <a:ext cx="8212118" cy="1320800"/>
          </a:xfrm>
        </p:spPr>
        <p:txBody>
          <a:bodyPr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Чергова та позачергова атестації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469744"/>
            <a:ext cx="8596668" cy="3400114"/>
          </a:xfrm>
        </p:spPr>
        <p:txBody>
          <a:bodyPr/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 закладу освіти − у разі зниження якості педагогічної діяльності педагога;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управління освітою − у разі зниження якості педагогічної діяльності керівника закладу освіти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731485"/>
            <a:ext cx="2150423" cy="173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095" y="449776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Міжатестаційний</a:t>
            </a:r>
            <a:r>
              <a:rPr lang="uk-UA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період не може тривати менше двох років, крім випадків позачергової атестації з ініціативи педагога.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321" y="4112955"/>
            <a:ext cx="2389002" cy="238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807</Words>
  <Application>Microsoft Office PowerPoint</Application>
  <PresentationFormat>Широкоэкранный</PresentationFormat>
  <Paragraphs>75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Times New Roman</vt:lpstr>
      <vt:lpstr>Trebuchet MS</vt:lpstr>
      <vt:lpstr>Wingdings 3</vt:lpstr>
      <vt:lpstr>Грань</vt:lpstr>
      <vt:lpstr>Атестація педагогів: що нового</vt:lpstr>
      <vt:lpstr>Атестація педагогічних працівників тлумачиться як система заходів, спрямована на всебічне комплексне оцінювання педагогічної діяльності</vt:lpstr>
      <vt:lpstr>Нові дати в атестаційному періоді:</vt:lpstr>
      <vt:lpstr>За результатами атестації передбачають:</vt:lpstr>
      <vt:lpstr>Вимоги для присвоєння кваліфікаційних категорій</vt:lpstr>
      <vt:lpstr>Педагогічні звання присвоюватимуться лише педпрацівникам, які відповідають таким критеріям: </vt:lpstr>
      <vt:lpstr>Чергова та позачергова атестації</vt:lpstr>
      <vt:lpstr>Чергова та позачергова атестації</vt:lpstr>
      <vt:lpstr>Презентация PowerPoint</vt:lpstr>
      <vt:lpstr>Атестаційні комісії утворюються:</vt:lpstr>
      <vt:lpstr>Педагогічний працівник вправі бути присутнім на засідання комісії, що стосується його атестації, а також його може викликати комісія, якщо є запитання щодо поданих документів.</vt:lpstr>
      <vt:lpstr>Атестація педагогів в умовах війни</vt:lpstr>
      <vt:lpstr>Ось кілька порад щодо організації та проведення цьогорічної атестації: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Атестація педагогів: що нового</dc:title>
  <dc:creator>Метод</dc:creator>
  <cp:lastModifiedBy>Пользователь Windows</cp:lastModifiedBy>
  <cp:revision>11</cp:revision>
  <dcterms:created xsi:type="dcterms:W3CDTF">2023-01-25T12:24:25Z</dcterms:created>
  <dcterms:modified xsi:type="dcterms:W3CDTF">2023-01-25T14:52:12Z</dcterms:modified>
</cp:coreProperties>
</file>